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8" r:id="rId1"/>
  </p:sldMasterIdLst>
  <p:notesMasterIdLst>
    <p:notesMasterId r:id="rId36"/>
  </p:notesMasterIdLst>
  <p:sldIdLst>
    <p:sldId id="323" r:id="rId2"/>
    <p:sldId id="470" r:id="rId3"/>
    <p:sldId id="471" r:id="rId4"/>
    <p:sldId id="567" r:id="rId5"/>
    <p:sldId id="450" r:id="rId6"/>
    <p:sldId id="473" r:id="rId7"/>
    <p:sldId id="503" r:id="rId8"/>
    <p:sldId id="579" r:id="rId9"/>
    <p:sldId id="456" r:id="rId10"/>
    <p:sldId id="504" r:id="rId11"/>
    <p:sldId id="580" r:id="rId12"/>
    <p:sldId id="505" r:id="rId13"/>
    <p:sldId id="458" r:id="rId14"/>
    <p:sldId id="459" r:id="rId15"/>
    <p:sldId id="589" r:id="rId16"/>
    <p:sldId id="481" r:id="rId17"/>
    <p:sldId id="482" r:id="rId18"/>
    <p:sldId id="483" r:id="rId19"/>
    <p:sldId id="484" r:id="rId20"/>
    <p:sldId id="590" r:id="rId21"/>
    <p:sldId id="591" r:id="rId22"/>
    <p:sldId id="592" r:id="rId23"/>
    <p:sldId id="595" r:id="rId24"/>
    <p:sldId id="596" r:id="rId25"/>
    <p:sldId id="597" r:id="rId26"/>
    <p:sldId id="485" r:id="rId27"/>
    <p:sldId id="593" r:id="rId28"/>
    <p:sldId id="487" r:id="rId29"/>
    <p:sldId id="577" r:id="rId30"/>
    <p:sldId id="576" r:id="rId31"/>
    <p:sldId id="594" r:id="rId32"/>
    <p:sldId id="489" r:id="rId33"/>
    <p:sldId id="491" r:id="rId34"/>
    <p:sldId id="5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09"/>
    <p:restoredTop sz="77746" autoAdjust="0"/>
  </p:normalViewPr>
  <p:slideViewPr>
    <p:cSldViewPr snapToGrid="0" snapToObjects="1">
      <p:cViewPr varScale="1">
        <p:scale>
          <a:sx n="90" d="100"/>
          <a:sy n="90" d="100"/>
        </p:scale>
        <p:origin x="1776" y="192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modSld">
      <pc:chgData name="pavlos protopapas" userId="74894_tp_dropbox" providerId="OAuth2" clId="{4FF6BF54-8873-284E-B46F-963F55009E13}" dt="2020-08-08T15:04:25.837" v="0" actId="7634"/>
      <pc:docMkLst>
        <pc:docMk/>
      </pc:docMkLst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76468516" sldId="470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559233563" sldId="47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559233563" sldId="473"/>
            <ac:inkMk id="5" creationId="{370CF7D2-AE18-2342-B6C0-D6DB225DA158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4573635" sldId="48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4573635" sldId="481"/>
            <ac:inkMk id="3" creationId="{B3A5D1C8-1727-8545-9D61-7A8AC2A1A869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1722186054" sldId="482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941649058" sldId="48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941649058" sldId="483"/>
            <ac:inkMk id="6" creationId="{DA5964B7-8B81-4447-AD2E-B8BCFA1FDDFA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50458991" sldId="48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1471509711" sldId="503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3070718624" sldId="505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3070718624" sldId="505"/>
            <ac:inkMk id="9" creationId="{F60E84A0-60D0-7D4F-BE02-0CE38BADC947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2/23/22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4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1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37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25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47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88030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6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0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100961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08C76-16B4-824B-AB67-EB47E885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B9DE82-E6A1-5047-8144-CE1874F95A5A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46551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329492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10.png"/><Relationship Id="rId7" Type="http://schemas.openxmlformats.org/officeDocument/2006/relationships/image" Target="../media/image3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00.png"/><Relationship Id="rId10" Type="http://schemas.openxmlformats.org/officeDocument/2006/relationships/image" Target="../media/image1010.png"/><Relationship Id="rId4" Type="http://schemas.openxmlformats.org/officeDocument/2006/relationships/image" Target="../media/image76.png"/><Relationship Id="rId9" Type="http://schemas.openxmlformats.org/officeDocument/2006/relationships/image" Target="../media/image9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2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1.png"/><Relationship Id="rId4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50.png"/><Relationship Id="rId5" Type="http://schemas.openxmlformats.org/officeDocument/2006/relationships/image" Target="../media/image260.png"/><Relationship Id="rId10" Type="http://schemas.openxmlformats.org/officeDocument/2006/relationships/image" Target="../media/image1410.png"/><Relationship Id="rId9" Type="http://schemas.openxmlformats.org/officeDocument/2006/relationships/image" Target="../media/image13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260.png"/><Relationship Id="rId10" Type="http://schemas.openxmlformats.org/officeDocument/2006/relationships/image" Target="../media/image1410.png"/><Relationship Id="rId9" Type="http://schemas.openxmlformats.org/officeDocument/2006/relationships/image" Target="../media/image13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222351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1494052" cy="2111143"/>
          </a:xfrm>
        </p:spPr>
        <p:txBody>
          <a:bodyPr/>
          <a:lstStyle/>
          <a:p>
            <a:r>
              <a:rPr lang="en-US" dirty="0"/>
              <a:t>If the step is proportional to the slope, then you avoid overshooting the minimum.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How?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3E403-0ABE-C049-92F3-53FD2EA4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1494052" cy="2111143"/>
          </a:xfrm>
        </p:spPr>
        <p:txBody>
          <a:bodyPr/>
          <a:lstStyle/>
          <a:p>
            <a:r>
              <a:rPr lang="en-US" dirty="0"/>
              <a:t>If the step is proportional to the slope, then you avoid overshooting the minimum.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How? </a:t>
            </a:r>
          </a:p>
          <a:p>
            <a:r>
              <a:rPr lang="en-US" dirty="0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241BC74-178E-6C48-98BB-1D450BF2A00A}"/>
              </a:ext>
            </a:extLst>
          </p:cNvPr>
          <p:cNvSpPr/>
          <p:nvPr/>
        </p:nvSpPr>
        <p:spPr>
          <a:xfrm>
            <a:off x="2464420" y="2777962"/>
            <a:ext cx="7582829" cy="2408697"/>
          </a:xfrm>
          <a:custGeom>
            <a:avLst/>
            <a:gdLst>
              <a:gd name="connsiteX0" fmla="*/ 0 w 7582829"/>
              <a:gd name="connsiteY0" fmla="*/ 0 h 2408697"/>
              <a:gd name="connsiteX1" fmla="*/ 3479180 w 7582829"/>
              <a:gd name="connsiteY1" fmla="*/ 2408664 h 2408697"/>
              <a:gd name="connsiteX2" fmla="*/ 7582829 w 7582829"/>
              <a:gd name="connsiteY2" fmla="*/ 55756 h 24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2829" h="2408697">
                <a:moveTo>
                  <a:pt x="0" y="0"/>
                </a:moveTo>
                <a:cubicBezTo>
                  <a:pt x="1107687" y="1199685"/>
                  <a:pt x="2215375" y="2399371"/>
                  <a:pt x="3479180" y="2408664"/>
                </a:cubicBezTo>
                <a:cubicBezTo>
                  <a:pt x="4742985" y="2417957"/>
                  <a:pt x="6852424" y="475785"/>
                  <a:pt x="7582829" y="5575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89DE07-A56B-2D47-B75C-536AF030C7E9}"/>
              </a:ext>
            </a:extLst>
          </p:cNvPr>
          <p:cNvSpPr/>
          <p:nvPr/>
        </p:nvSpPr>
        <p:spPr>
          <a:xfrm>
            <a:off x="3412273" y="3771131"/>
            <a:ext cx="89210" cy="669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F0D03A-CD0F-2742-9002-EABF0F3C29A0}"/>
              </a:ext>
            </a:extLst>
          </p:cNvPr>
          <p:cNvSpPr/>
          <p:nvPr/>
        </p:nvSpPr>
        <p:spPr>
          <a:xfrm>
            <a:off x="4680533" y="4788897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7FEC2C-CDAA-1C4A-9102-8E200872FDE8}"/>
              </a:ext>
            </a:extLst>
          </p:cNvPr>
          <p:cNvGrpSpPr/>
          <p:nvPr/>
        </p:nvGrpSpPr>
        <p:grpSpPr>
          <a:xfrm>
            <a:off x="3501482" y="4152006"/>
            <a:ext cx="2594518" cy="1453020"/>
            <a:chOff x="3501482" y="4152006"/>
            <a:chExt cx="2594518" cy="145302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B53FC7-FC7F-5D4F-A869-7F7BAEB760D2}"/>
                </a:ext>
              </a:extLst>
            </p:cNvPr>
            <p:cNvCxnSpPr/>
            <p:nvPr/>
          </p:nvCxnSpPr>
          <p:spPr>
            <a:xfrm>
              <a:off x="3501482" y="4152006"/>
              <a:ext cx="2594518" cy="145302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E73A49-3869-8347-ABCE-B4AAED956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6900" y="4848459"/>
              <a:ext cx="835267" cy="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6401CB7-B92E-9145-8731-400A7A5C9BBC}"/>
                    </a:ext>
                  </a:extLst>
                </p:cNvPr>
                <p:cNvSpPr/>
                <p:nvPr/>
              </p:nvSpPr>
              <p:spPr>
                <a:xfrm>
                  <a:off x="4736900" y="4190276"/>
                  <a:ext cx="935191" cy="6199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𝑑𝑊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6401CB7-B92E-9145-8731-400A7A5C9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6900" y="4190276"/>
                  <a:ext cx="935191" cy="619913"/>
                </a:xfrm>
                <a:prstGeom prst="rect">
                  <a:avLst/>
                </a:prstGeom>
                <a:blipFill>
                  <a:blip r:embed="rId2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5FD320-E706-E548-904D-0792293897BD}"/>
              </a:ext>
            </a:extLst>
          </p:cNvPr>
          <p:cNvGrpSpPr/>
          <p:nvPr/>
        </p:nvGrpSpPr>
        <p:grpSpPr>
          <a:xfrm>
            <a:off x="4416975" y="4453912"/>
            <a:ext cx="2510232" cy="904841"/>
            <a:chOff x="4416975" y="4453912"/>
            <a:chExt cx="2510232" cy="90484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B29D17-EFA5-1D4F-8EB0-F2FAB5F36CA4}"/>
                </a:ext>
              </a:extLst>
            </p:cNvPr>
            <p:cNvSpPr/>
            <p:nvPr/>
          </p:nvSpPr>
          <p:spPr>
            <a:xfrm>
              <a:off x="5559357" y="5106774"/>
              <a:ext cx="112734" cy="10020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8C60A0-43E6-144A-8390-886BA5B45808}"/>
                </a:ext>
              </a:extLst>
            </p:cNvPr>
            <p:cNvSpPr/>
            <p:nvPr/>
          </p:nvSpPr>
          <p:spPr>
            <a:xfrm>
              <a:off x="5895878" y="5125187"/>
              <a:ext cx="112734" cy="10020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141EBBA-F489-2143-8C85-F102928BE0DC}"/>
                </a:ext>
              </a:extLst>
            </p:cNvPr>
            <p:cNvGrpSpPr/>
            <p:nvPr/>
          </p:nvGrpSpPr>
          <p:grpSpPr>
            <a:xfrm>
              <a:off x="4416975" y="4453912"/>
              <a:ext cx="2510232" cy="904841"/>
              <a:chOff x="4416975" y="4453912"/>
              <a:chExt cx="2510232" cy="90484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CB1995A-683C-E14D-9AFE-0ED603843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975" y="4991829"/>
                <a:ext cx="2510232" cy="366924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7F08786-6D5D-AC46-A57D-A2E486A7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6849" y="5165264"/>
                <a:ext cx="236482" cy="1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52DC26E-2FC7-A340-BA30-3E7EE22F9869}"/>
                      </a:ext>
                    </a:extLst>
                  </p:cNvPr>
                  <p:cNvSpPr/>
                  <p:nvPr/>
                </p:nvSpPr>
                <p:spPr>
                  <a:xfrm>
                    <a:off x="5584720" y="4453912"/>
                    <a:ext cx="935191" cy="61991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𝑑𝑊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52DC26E-2FC7-A340-BA30-3E7EE22F98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4720" y="4453912"/>
                    <a:ext cx="935191" cy="6199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5E776-1760-4142-90B9-1F1762A8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D98809-3179-C54D-8B6F-2C5C8A7698AB}"/>
              </a:ext>
            </a:extLst>
          </p:cNvPr>
          <p:cNvGrpSpPr/>
          <p:nvPr/>
        </p:nvGrpSpPr>
        <p:grpSpPr>
          <a:xfrm>
            <a:off x="2159594" y="2574121"/>
            <a:ext cx="2683777" cy="2630466"/>
            <a:chOff x="2159594" y="2574121"/>
            <a:chExt cx="2683777" cy="263046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D1EBBD-3D65-0543-8551-C4F749FE87F3}"/>
                </a:ext>
              </a:extLst>
            </p:cNvPr>
            <p:cNvCxnSpPr/>
            <p:nvPr/>
          </p:nvCxnSpPr>
          <p:spPr>
            <a:xfrm>
              <a:off x="2159594" y="2574121"/>
              <a:ext cx="2683777" cy="26304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E12CF8-EC5C-CF40-88EB-43F3EA205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483" y="3811814"/>
              <a:ext cx="1235417" cy="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EB15F7E-3858-364C-AA51-0BBE80BCC800}"/>
                    </a:ext>
                  </a:extLst>
                </p:cNvPr>
                <p:cNvSpPr/>
                <p:nvPr/>
              </p:nvSpPr>
              <p:spPr>
                <a:xfrm>
                  <a:off x="3651595" y="3086189"/>
                  <a:ext cx="935191" cy="61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𝑑𝑊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EB15F7E-3858-364C-AA51-0BBE80BCC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595" y="3086189"/>
                  <a:ext cx="935191" cy="619913"/>
                </a:xfrm>
                <a:prstGeom prst="rect">
                  <a:avLst/>
                </a:prstGeom>
                <a:blipFill>
                  <a:blip r:embed="rId4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03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96585" cy="1379175"/>
          </a:xfrm>
        </p:spPr>
        <p:txBody>
          <a:bodyPr/>
          <a:lstStyle/>
          <a:p>
            <a:r>
              <a:rPr lang="en-US" sz="2400" dirty="0"/>
              <a:t>We know that we want to go in the opposite direction of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derivative,</a:t>
            </a:r>
            <a:r>
              <a:rPr lang="en-US" sz="2400" dirty="0"/>
              <a:t> and we know we want to be making a step proportional to the derivative. </a:t>
            </a:r>
          </a:p>
          <a:p>
            <a:endParaRPr lang="en-US" sz="2400" dirty="0"/>
          </a:p>
          <a:p>
            <a:r>
              <a:rPr lang="en-US" sz="2400" dirty="0"/>
              <a:t>Making a step means: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4893" y="2867217"/>
                <a:ext cx="2766335" cy="375872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93" y="2867217"/>
                <a:ext cx="2766335" cy="375872"/>
              </a:xfrm>
              <a:prstGeom prst="rect">
                <a:avLst/>
              </a:prstGeom>
              <a:blipFill>
                <a:blip r:embed="rId2"/>
                <a:stretch>
                  <a:fillRect r="-1802" b="-21212"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1009293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Opposite direction of the derivative and proportional to the derivative means:   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11090" cy="740698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11090" cy="740698"/>
                </a:xfrm>
                <a:prstGeom prst="rect">
                  <a:avLst/>
                </a:prstGeom>
                <a:blipFill>
                  <a:blip r:embed="rId3"/>
                  <a:stretch>
                    <a:fillRect b="-4839"/>
                  </a:stretch>
                </a:blipFill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42440" y="5709684"/>
                <a:ext cx="2844800" cy="790647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440" y="5709684"/>
                <a:ext cx="2844800" cy="790647"/>
              </a:xfrm>
              <a:prstGeom prst="rect">
                <a:avLst/>
              </a:prstGeom>
              <a:blipFill>
                <a:blip r:embed="rId4"/>
                <a:stretch>
                  <a:fillRect t="-1515" r="-877"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423834" y="4052058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9434355" y="2141194"/>
            <a:ext cx="2114176" cy="1403105"/>
          </a:xfrm>
          <a:prstGeom prst="wedgeEllipseCallout">
            <a:avLst>
              <a:gd name="adj1" fmla="val -125477"/>
              <a:gd name="adj2" fmla="val 10039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size is proportional to derivative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23364-CA50-1141-9BC9-7665ED59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38" grpId="0"/>
      <p:bldP spid="39" grpId="0" animBg="1"/>
      <p:bldP spid="4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Gradient</a:t>
            </a:r>
            <a:r>
              <a:rPr lang="en-US" dirty="0"/>
              <a:t>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8"/>
                <a:ext cx="5622771" cy="4554961"/>
              </a:xfrm>
              <a:prstGeom prst="rect">
                <a:avLst/>
              </a:prstGeom>
              <a:ln w="63500"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/>
                  <a:t>L</a:t>
                </a:r>
                <a:r>
                  <a:rPr lang="en-US" sz="2400" dirty="0"/>
                  <a:t> is decreasing much faster in the direction of the negative derivative.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8"/>
                <a:ext cx="5622771" cy="4554961"/>
              </a:xfrm>
              <a:prstGeom prst="rect">
                <a:avLst/>
              </a:prstGeom>
              <a:blipFill>
                <a:blip r:embed="rId2"/>
                <a:stretch>
                  <a:fillRect r="-1114"/>
                </a:stretch>
              </a:blipFill>
              <a:ln w="635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63B42AD-36A3-A04C-9CD1-309B12665FC1}"/>
              </a:ext>
            </a:extLst>
          </p:cNvPr>
          <p:cNvGrpSpPr/>
          <p:nvPr/>
        </p:nvGrpSpPr>
        <p:grpSpPr>
          <a:xfrm>
            <a:off x="6874450" y="2814003"/>
            <a:ext cx="3691950" cy="2866600"/>
            <a:chOff x="6874450" y="2814003"/>
            <a:chExt cx="3691950" cy="2866600"/>
          </a:xfrm>
        </p:grpSpPr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687388-384D-0748-AE7D-92E8BD3DC676}"/>
                </a:ext>
              </a:extLst>
            </p:cNvPr>
            <p:cNvGrpSpPr/>
            <p:nvPr/>
          </p:nvGrpSpPr>
          <p:grpSpPr>
            <a:xfrm>
              <a:off x="7377500" y="2814003"/>
              <a:ext cx="3188900" cy="2866600"/>
              <a:chOff x="7377500" y="2814003"/>
              <a:chExt cx="3188900" cy="2866600"/>
            </a:xfrm>
          </p:grpSpPr>
          <p:sp>
            <p:nvSpPr>
              <p:cNvPr id="7" name="Google Shape;473;p43"/>
              <p:cNvSpPr/>
              <p:nvPr/>
            </p:nvSpPr>
            <p:spPr>
              <a:xfrm>
                <a:off x="7575175" y="3337478"/>
                <a:ext cx="2813250" cy="1495125"/>
              </a:xfrm>
              <a:custGeom>
                <a:avLst/>
                <a:gdLst/>
                <a:ahLst/>
                <a:cxnLst/>
                <a:rect l="0" t="0" r="0" b="0"/>
                <a:pathLst>
                  <a:path w="112530" h="59805" extrusionOk="0">
                    <a:moveTo>
                      <a:pt x="0" y="8746"/>
                    </a:moveTo>
                    <a:cubicBezTo>
                      <a:pt x="5016" y="20037"/>
                      <a:pt x="9747" y="35054"/>
                      <a:pt x="21468" y="38961"/>
                    </a:cubicBezTo>
                    <a:cubicBezTo>
                      <a:pt x="25008" y="40141"/>
                      <a:pt x="29495" y="39839"/>
                      <a:pt x="32600" y="37769"/>
                    </a:cubicBezTo>
                    <a:cubicBezTo>
                      <a:pt x="36791" y="34974"/>
                      <a:pt x="37317" y="28467"/>
                      <a:pt x="41347" y="25444"/>
                    </a:cubicBezTo>
                    <a:cubicBezTo>
                      <a:pt x="43701" y="23679"/>
                      <a:pt x="47427" y="25393"/>
                      <a:pt x="50093" y="26637"/>
                    </a:cubicBezTo>
                    <a:cubicBezTo>
                      <a:pt x="60686" y="31580"/>
                      <a:pt x="60912" y="47790"/>
                      <a:pt x="69176" y="56057"/>
                    </a:cubicBezTo>
                    <a:cubicBezTo>
                      <a:pt x="70815" y="57697"/>
                      <a:pt x="72924" y="60317"/>
                      <a:pt x="75140" y="59635"/>
                    </a:cubicBezTo>
                    <a:cubicBezTo>
                      <a:pt x="86327" y="56193"/>
                      <a:pt x="87008" y="39457"/>
                      <a:pt x="93030" y="29420"/>
                    </a:cubicBezTo>
                    <a:cubicBezTo>
                      <a:pt x="99043" y="19396"/>
                      <a:pt x="114951" y="11339"/>
                      <a:pt x="112113" y="0"/>
                    </a:cubicBezTo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8" name="Google Shape;474;p43"/>
              <p:cNvCxnSpPr/>
              <p:nvPr/>
            </p:nvCxnSpPr>
            <p:spPr>
              <a:xfrm flipH="1">
                <a:off x="9613725" y="3699353"/>
                <a:ext cx="366900" cy="635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475;p43"/>
              <p:cNvCxnSpPr/>
              <p:nvPr/>
            </p:nvCxnSpPr>
            <p:spPr>
              <a:xfrm flipH="1">
                <a:off x="8288575" y="3677753"/>
                <a:ext cx="366900" cy="635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476;p43"/>
              <p:cNvCxnSpPr/>
              <p:nvPr/>
            </p:nvCxnSpPr>
            <p:spPr>
              <a:xfrm>
                <a:off x="9042875" y="4134853"/>
                <a:ext cx="366900" cy="635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477;p43"/>
              <p:cNvCxnSpPr/>
              <p:nvPr/>
            </p:nvCxnSpPr>
            <p:spPr>
              <a:xfrm>
                <a:off x="7527650" y="3283603"/>
                <a:ext cx="366900" cy="635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480;p43"/>
              <p:cNvCxnSpPr/>
              <p:nvPr/>
            </p:nvCxnSpPr>
            <p:spPr>
              <a:xfrm>
                <a:off x="7377500" y="2916253"/>
                <a:ext cx="0" cy="2548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482;p43"/>
              <p:cNvSpPr txBox="1"/>
              <p:nvPr/>
            </p:nvSpPr>
            <p:spPr>
              <a:xfrm>
                <a:off x="10153300" y="5248303"/>
                <a:ext cx="413100" cy="4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w</a:t>
                </a:r>
                <a:endParaRPr sz="1800" dirty="0"/>
              </a:p>
            </p:txBody>
          </p:sp>
          <p:sp>
            <p:nvSpPr>
              <p:cNvPr id="17" name="Google Shape;484;p43"/>
              <p:cNvSpPr/>
              <p:nvPr/>
            </p:nvSpPr>
            <p:spPr>
              <a:xfrm>
                <a:off x="7619900" y="3510103"/>
                <a:ext cx="182400" cy="1824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8" name="Google Shape;485;p43"/>
              <p:cNvCxnSpPr/>
              <p:nvPr/>
            </p:nvCxnSpPr>
            <p:spPr>
              <a:xfrm>
                <a:off x="7802300" y="3601303"/>
                <a:ext cx="334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" name="Google Shape;486;p43"/>
              <p:cNvSpPr/>
              <p:nvPr/>
            </p:nvSpPr>
            <p:spPr>
              <a:xfrm>
                <a:off x="9705971" y="3919072"/>
                <a:ext cx="182400" cy="1824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" name="Google Shape;487;p43"/>
              <p:cNvCxnSpPr/>
              <p:nvPr/>
            </p:nvCxnSpPr>
            <p:spPr>
              <a:xfrm rot="10800000">
                <a:off x="9428771" y="4010272"/>
                <a:ext cx="2772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" name="Google Shape;488;p43"/>
              <p:cNvSpPr/>
              <p:nvPr/>
            </p:nvSpPr>
            <p:spPr>
              <a:xfrm rot="4578386">
                <a:off x="8363975" y="3904201"/>
                <a:ext cx="182487" cy="182487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2" name="Google Shape;489;p43"/>
              <p:cNvCxnSpPr/>
              <p:nvPr/>
            </p:nvCxnSpPr>
            <p:spPr>
              <a:xfrm rot="10800000">
                <a:off x="8131669" y="4017045"/>
                <a:ext cx="2349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3" name="Google Shape;490;p43"/>
              <p:cNvSpPr/>
              <p:nvPr/>
            </p:nvSpPr>
            <p:spPr>
              <a:xfrm>
                <a:off x="9141744" y="4356762"/>
                <a:ext cx="182400" cy="1824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4" name="Google Shape;491;p43"/>
              <p:cNvCxnSpPr/>
              <p:nvPr/>
            </p:nvCxnSpPr>
            <p:spPr>
              <a:xfrm>
                <a:off x="9324144" y="4447962"/>
                <a:ext cx="2238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5" name="Google Shape;492;p43"/>
              <p:cNvSpPr/>
              <p:nvPr/>
            </p:nvSpPr>
            <p:spPr>
              <a:xfrm>
                <a:off x="8780472" y="3130224"/>
                <a:ext cx="182400" cy="1824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6" name="Google Shape;493;p43"/>
              <p:cNvCxnSpPr/>
              <p:nvPr/>
            </p:nvCxnSpPr>
            <p:spPr>
              <a:xfrm>
                <a:off x="8962872" y="3221424"/>
                <a:ext cx="287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494;p43"/>
              <p:cNvCxnSpPr/>
              <p:nvPr/>
            </p:nvCxnSpPr>
            <p:spPr>
              <a:xfrm rot="10800000">
                <a:off x="8474772" y="3221424"/>
                <a:ext cx="30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8" name="Google Shape;495;p43"/>
              <p:cNvSpPr txBox="1"/>
              <p:nvPr/>
            </p:nvSpPr>
            <p:spPr>
              <a:xfrm>
                <a:off x="8415025" y="2814003"/>
                <a:ext cx="238200" cy="2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-</a:t>
                </a:r>
                <a:endParaRPr sz="2000" dirty="0"/>
              </a:p>
            </p:txBody>
          </p:sp>
          <p:sp>
            <p:nvSpPr>
              <p:cNvPr id="29" name="Google Shape;496;p43"/>
              <p:cNvSpPr txBox="1"/>
              <p:nvPr/>
            </p:nvSpPr>
            <p:spPr>
              <a:xfrm>
                <a:off x="9024625" y="2814003"/>
                <a:ext cx="238200" cy="2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+</a:t>
                </a:r>
                <a:endParaRPr sz="2000" dirty="0"/>
              </a:p>
            </p:txBody>
          </p:sp>
          <p:cxnSp>
            <p:nvCxnSpPr>
              <p:cNvPr id="30" name="Google Shape;497;p43"/>
              <p:cNvCxnSpPr/>
              <p:nvPr/>
            </p:nvCxnSpPr>
            <p:spPr>
              <a:xfrm>
                <a:off x="7711100" y="3692503"/>
                <a:ext cx="0" cy="152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498;p43"/>
              <p:cNvCxnSpPr/>
              <p:nvPr/>
            </p:nvCxnSpPr>
            <p:spPr>
              <a:xfrm>
                <a:off x="8476819" y="4084095"/>
                <a:ext cx="0" cy="1168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499;p43"/>
              <p:cNvCxnSpPr/>
              <p:nvPr/>
            </p:nvCxnSpPr>
            <p:spPr>
              <a:xfrm>
                <a:off x="9797171" y="4101472"/>
                <a:ext cx="0" cy="110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500;p43"/>
              <p:cNvCxnSpPr/>
              <p:nvPr/>
            </p:nvCxnSpPr>
            <p:spPr>
              <a:xfrm>
                <a:off x="9232944" y="4539162"/>
                <a:ext cx="0" cy="668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881618" y="1357082"/>
                <a:ext cx="4221180" cy="767276"/>
              </a:xfrm>
              <a:prstGeom prst="rect">
                <a:avLst/>
              </a:prstGeom>
              <a:noFill/>
              <a:ln w="63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618" y="1357082"/>
                <a:ext cx="4221180" cy="767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E0AC7F6-0EE5-034D-A185-2E3548F33C39}"/>
              </a:ext>
            </a:extLst>
          </p:cNvPr>
          <p:cNvSpPr/>
          <p:nvPr/>
        </p:nvSpPr>
        <p:spPr>
          <a:xfrm>
            <a:off x="6874450" y="2497540"/>
            <a:ext cx="4221180" cy="3439236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AFCD-9377-654B-9C12-67D1F4F3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3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Considerations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set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Local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Sometimes this includes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hundreds of thousands of examples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CAC9F-8AC0-FF4F-ABF4-D5E25BD8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0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Considerations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still need to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set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Local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Sometimes this includes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hundreds of thousands of examples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88913-D3B0-064F-8249-574A67B3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6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Derivatives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9946" y="1237130"/>
            <a:ext cx="108521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we do it? Can we calculate the derivative of  any loss function?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Wolfram Alpha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do it for us!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need a formalism to deal with these derivatives.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	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6DE36-B0C6-434F-8CFD-3FAAABE9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86854" y="1403222"/>
                <a:ext cx="10327008" cy="57362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Chain rule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computing gradients: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𝑦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  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𝑧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For longer chains: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54" y="1403222"/>
                <a:ext cx="10327008" cy="573621"/>
              </a:xfrm>
              <a:blipFill>
                <a:blip r:embed="rId3"/>
                <a:stretch>
                  <a:fillRect l="-983" t="-8696" b="-6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00201" y="3559723"/>
                <a:ext cx="1559722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01" y="3559723"/>
                <a:ext cx="1559722" cy="765402"/>
              </a:xfrm>
              <a:prstGeom prst="rect">
                <a:avLst/>
              </a:prstGeom>
              <a:blipFill>
                <a:blip r:embed="rId4"/>
                <a:stretch>
                  <a:fillRect l="-4032" t="-3279" r="-6452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66365" y="2761731"/>
                <a:ext cx="5046253" cy="1819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𝒚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𝒙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  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 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 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𝑧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𝒚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65" y="2761731"/>
                <a:ext cx="5046253" cy="1819152"/>
              </a:xfrm>
              <a:prstGeom prst="rect">
                <a:avLst/>
              </a:prstGeom>
              <a:blipFill>
                <a:blip r:embed="rId5"/>
                <a:stretch>
                  <a:fillRect t="-28472" b="-96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593244" y="517191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6" imgW="1524000" imgH="469900" progId="Equation.3">
                  <p:embed/>
                </p:oleObj>
              </mc:Choice>
              <mc:Fallback>
                <p:oleObj name="Equation" r:id="rId6" imgW="1524000" imgH="469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244" y="5171916"/>
                        <a:ext cx="3349625" cy="1031875"/>
                      </a:xfrm>
                      <a:prstGeom prst="rect">
                        <a:avLst/>
                      </a:prstGeom>
                      <a:ln w="63500"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00B811-5AA5-9F41-9AE0-7949190C6657}"/>
              </a:ext>
            </a:extLst>
          </p:cNvPr>
          <p:cNvSpPr/>
          <p:nvPr/>
        </p:nvSpPr>
        <p:spPr>
          <a:xfrm>
            <a:off x="586854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BD6E5-065E-BB40-9DE5-256AF731CDD1}"/>
              </a:ext>
            </a:extLst>
          </p:cNvPr>
          <p:cNvSpPr/>
          <p:nvPr/>
        </p:nvSpPr>
        <p:spPr>
          <a:xfrm>
            <a:off x="6440113" y="2442949"/>
            <a:ext cx="5509146" cy="2224585"/>
          </a:xfrm>
          <a:custGeom>
            <a:avLst/>
            <a:gdLst>
              <a:gd name="connsiteX0" fmla="*/ 0 w 5509146"/>
              <a:gd name="connsiteY0" fmla="*/ 0 h 2224585"/>
              <a:gd name="connsiteX1" fmla="*/ 633552 w 5509146"/>
              <a:gd name="connsiteY1" fmla="*/ 0 h 2224585"/>
              <a:gd name="connsiteX2" fmla="*/ 1156921 w 5509146"/>
              <a:gd name="connsiteY2" fmla="*/ 0 h 2224585"/>
              <a:gd name="connsiteX3" fmla="*/ 1955747 w 5509146"/>
              <a:gd name="connsiteY3" fmla="*/ 0 h 2224585"/>
              <a:gd name="connsiteX4" fmla="*/ 2589299 w 5509146"/>
              <a:gd name="connsiteY4" fmla="*/ 0 h 2224585"/>
              <a:gd name="connsiteX5" fmla="*/ 3222850 w 5509146"/>
              <a:gd name="connsiteY5" fmla="*/ 0 h 2224585"/>
              <a:gd name="connsiteX6" fmla="*/ 4021677 w 5509146"/>
              <a:gd name="connsiteY6" fmla="*/ 0 h 2224585"/>
              <a:gd name="connsiteX7" fmla="*/ 4600137 w 5509146"/>
              <a:gd name="connsiteY7" fmla="*/ 0 h 2224585"/>
              <a:gd name="connsiteX8" fmla="*/ 5509146 w 5509146"/>
              <a:gd name="connsiteY8" fmla="*/ 0 h 2224585"/>
              <a:gd name="connsiteX9" fmla="*/ 5509146 w 5509146"/>
              <a:gd name="connsiteY9" fmla="*/ 600638 h 2224585"/>
              <a:gd name="connsiteX10" fmla="*/ 5509146 w 5509146"/>
              <a:gd name="connsiteY10" fmla="*/ 1112293 h 2224585"/>
              <a:gd name="connsiteX11" fmla="*/ 5509146 w 5509146"/>
              <a:gd name="connsiteY11" fmla="*/ 1668439 h 2224585"/>
              <a:gd name="connsiteX12" fmla="*/ 5509146 w 5509146"/>
              <a:gd name="connsiteY12" fmla="*/ 2224585 h 2224585"/>
              <a:gd name="connsiteX13" fmla="*/ 4985777 w 5509146"/>
              <a:gd name="connsiteY13" fmla="*/ 2224585 h 2224585"/>
              <a:gd name="connsiteX14" fmla="*/ 4186951 w 5509146"/>
              <a:gd name="connsiteY14" fmla="*/ 2224585 h 2224585"/>
              <a:gd name="connsiteX15" fmla="*/ 3608491 w 5509146"/>
              <a:gd name="connsiteY15" fmla="*/ 2224585 h 2224585"/>
              <a:gd name="connsiteX16" fmla="*/ 2919847 w 5509146"/>
              <a:gd name="connsiteY16" fmla="*/ 2224585 h 2224585"/>
              <a:gd name="connsiteX17" fmla="*/ 2121021 w 5509146"/>
              <a:gd name="connsiteY17" fmla="*/ 2224585 h 2224585"/>
              <a:gd name="connsiteX18" fmla="*/ 1432378 w 5509146"/>
              <a:gd name="connsiteY18" fmla="*/ 2224585 h 2224585"/>
              <a:gd name="connsiteX19" fmla="*/ 909009 w 5509146"/>
              <a:gd name="connsiteY19" fmla="*/ 2224585 h 2224585"/>
              <a:gd name="connsiteX20" fmla="*/ 0 w 5509146"/>
              <a:gd name="connsiteY20" fmla="*/ 2224585 h 2224585"/>
              <a:gd name="connsiteX21" fmla="*/ 0 w 5509146"/>
              <a:gd name="connsiteY21" fmla="*/ 1623947 h 2224585"/>
              <a:gd name="connsiteX22" fmla="*/ 0 w 5509146"/>
              <a:gd name="connsiteY22" fmla="*/ 1023309 h 2224585"/>
              <a:gd name="connsiteX23" fmla="*/ 0 w 5509146"/>
              <a:gd name="connsiteY23" fmla="*/ 0 h 222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9146" h="2224585" extrusionOk="0">
                <a:moveTo>
                  <a:pt x="0" y="0"/>
                </a:moveTo>
                <a:cubicBezTo>
                  <a:pt x="278193" y="431"/>
                  <a:pt x="435756" y="31396"/>
                  <a:pt x="633552" y="0"/>
                </a:cubicBezTo>
                <a:cubicBezTo>
                  <a:pt x="831348" y="-31396"/>
                  <a:pt x="918263" y="-19829"/>
                  <a:pt x="1156921" y="0"/>
                </a:cubicBezTo>
                <a:cubicBezTo>
                  <a:pt x="1395579" y="19829"/>
                  <a:pt x="1634848" y="-10138"/>
                  <a:pt x="1955747" y="0"/>
                </a:cubicBezTo>
                <a:cubicBezTo>
                  <a:pt x="2276646" y="10138"/>
                  <a:pt x="2382494" y="14462"/>
                  <a:pt x="2589299" y="0"/>
                </a:cubicBezTo>
                <a:cubicBezTo>
                  <a:pt x="2796104" y="-14462"/>
                  <a:pt x="3057365" y="-21873"/>
                  <a:pt x="3222850" y="0"/>
                </a:cubicBezTo>
                <a:cubicBezTo>
                  <a:pt x="3388335" y="21873"/>
                  <a:pt x="3710035" y="-25940"/>
                  <a:pt x="4021677" y="0"/>
                </a:cubicBezTo>
                <a:cubicBezTo>
                  <a:pt x="4333319" y="25940"/>
                  <a:pt x="4456645" y="6606"/>
                  <a:pt x="4600137" y="0"/>
                </a:cubicBezTo>
                <a:cubicBezTo>
                  <a:pt x="4743629" y="-6606"/>
                  <a:pt x="5220656" y="-36588"/>
                  <a:pt x="5509146" y="0"/>
                </a:cubicBezTo>
                <a:cubicBezTo>
                  <a:pt x="5515472" y="261153"/>
                  <a:pt x="5513443" y="377694"/>
                  <a:pt x="5509146" y="600638"/>
                </a:cubicBezTo>
                <a:cubicBezTo>
                  <a:pt x="5504849" y="823582"/>
                  <a:pt x="5521529" y="1005660"/>
                  <a:pt x="5509146" y="1112293"/>
                </a:cubicBezTo>
                <a:cubicBezTo>
                  <a:pt x="5496763" y="1218926"/>
                  <a:pt x="5501906" y="1515676"/>
                  <a:pt x="5509146" y="1668439"/>
                </a:cubicBezTo>
                <a:cubicBezTo>
                  <a:pt x="5516386" y="1821202"/>
                  <a:pt x="5487259" y="2052655"/>
                  <a:pt x="5509146" y="2224585"/>
                </a:cubicBezTo>
                <a:cubicBezTo>
                  <a:pt x="5311672" y="2209255"/>
                  <a:pt x="5229255" y="2206021"/>
                  <a:pt x="4985777" y="2224585"/>
                </a:cubicBezTo>
                <a:cubicBezTo>
                  <a:pt x="4742299" y="2243149"/>
                  <a:pt x="4418260" y="2188434"/>
                  <a:pt x="4186951" y="2224585"/>
                </a:cubicBezTo>
                <a:cubicBezTo>
                  <a:pt x="3955642" y="2260736"/>
                  <a:pt x="3782342" y="2203643"/>
                  <a:pt x="3608491" y="2224585"/>
                </a:cubicBezTo>
                <a:cubicBezTo>
                  <a:pt x="3434640" y="2245527"/>
                  <a:pt x="3117798" y="2243543"/>
                  <a:pt x="2919847" y="2224585"/>
                </a:cubicBezTo>
                <a:cubicBezTo>
                  <a:pt x="2721896" y="2205627"/>
                  <a:pt x="2387657" y="2212236"/>
                  <a:pt x="2121021" y="2224585"/>
                </a:cubicBezTo>
                <a:cubicBezTo>
                  <a:pt x="1854385" y="2236934"/>
                  <a:pt x="1617941" y="2249195"/>
                  <a:pt x="1432378" y="2224585"/>
                </a:cubicBezTo>
                <a:cubicBezTo>
                  <a:pt x="1246815" y="2199975"/>
                  <a:pt x="1084202" y="2231618"/>
                  <a:pt x="909009" y="2224585"/>
                </a:cubicBezTo>
                <a:cubicBezTo>
                  <a:pt x="733816" y="2217552"/>
                  <a:pt x="344285" y="2253791"/>
                  <a:pt x="0" y="2224585"/>
                </a:cubicBezTo>
                <a:cubicBezTo>
                  <a:pt x="-358" y="2052463"/>
                  <a:pt x="-21384" y="1833331"/>
                  <a:pt x="0" y="1623947"/>
                </a:cubicBezTo>
                <a:cubicBezTo>
                  <a:pt x="21384" y="1414563"/>
                  <a:pt x="13625" y="1261176"/>
                  <a:pt x="0" y="1023309"/>
                </a:cubicBezTo>
                <a:cubicBezTo>
                  <a:pt x="-13625" y="785442"/>
                  <a:pt x="26319" y="354696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1925-DBEA-9D41-BA92-D018F94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8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91066" y="1660914"/>
                <a:ext cx="878664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ℒ</m:t>
                      </m:r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  <m:r>
                            <a:rPr lang="en-US" sz="2400" b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]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66" y="1660914"/>
                <a:ext cx="8786649" cy="988540"/>
              </a:xfrm>
              <a:prstGeom prst="rect">
                <a:avLst/>
              </a:prstGeom>
              <a:blipFill>
                <a:blip r:embed="rId2"/>
                <a:stretch>
                  <a:fillRect l="-4618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ℒ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den>
                        </m:f>
                      </m:e>
                    </m:nary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</m:e>
                    </m:nary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𝐴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𝐵</m:t>
                            </m:r>
                          </m:sup>
                        </m:sSubSup>
                      </m:num>
                      <m:den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768" y="5637992"/>
                <a:ext cx="4561490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71" y="2772592"/>
                <a:ext cx="7223003" cy="10152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238250" y="983807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logistic regression,  the </a:t>
            </a:r>
            <a:r>
              <a:rPr lang="mr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–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ve log of the likelihood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39" y="4427456"/>
                <a:ext cx="2046329" cy="4837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38250" y="3791802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simplify the analysis let us split it into two parts,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3067" y="4980281"/>
            <a:ext cx="9257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 the derivative with respect to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is: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245991" y="2557150"/>
            <a:ext cx="6626877" cy="1887258"/>
            <a:chOff x="3245991" y="2540198"/>
            <a:chExt cx="6626877" cy="1887258"/>
          </a:xfrm>
        </p:grpSpPr>
        <p:grpSp>
          <p:nvGrpSpPr>
            <p:cNvPr id="13" name="Group 12"/>
            <p:cNvGrpSpPr/>
            <p:nvPr/>
          </p:nvGrpSpPr>
          <p:grpSpPr>
            <a:xfrm>
              <a:off x="3245991" y="2613398"/>
              <a:ext cx="2438400" cy="1814058"/>
              <a:chOff x="3245991" y="2613398"/>
              <a:chExt cx="2438400" cy="1814058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45991" y="2613398"/>
                <a:ext cx="2438400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" name="Straight Arrow Connector 6"/>
              <p:cNvCxnSpPr>
                <a:cxnSpLocks/>
                <a:stCxn id="5" idx="4"/>
              </p:cNvCxnSpPr>
              <p:nvPr/>
            </p:nvCxnSpPr>
            <p:spPr>
              <a:xfrm>
                <a:off x="4465191" y="3760510"/>
                <a:ext cx="1153731" cy="666946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711687" y="2540198"/>
              <a:ext cx="4161181" cy="1887258"/>
              <a:chOff x="3273288" y="2640694"/>
              <a:chExt cx="2438399" cy="1809613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273288" y="2640694"/>
                <a:ext cx="2438399" cy="1147112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3879005" y="3787806"/>
                <a:ext cx="613483" cy="66250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FE19-CAC2-C448-BDBF-E787F531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4" grpId="0"/>
      <p:bldP spid="3" grpId="0"/>
      <p:bldP spid="4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303050"/>
                  </p:ext>
                </p:extLst>
              </p:nvPr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/>
                    <a:gridCol w="2585545"/>
                    <a:gridCol w="2970897"/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97647" r="-159582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97647" r="-116038" b="-7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97647" r="-820" b="-701176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184615" r="-159582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184615" r="-116038" b="-554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184615" r="-820" b="-55494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287778" r="-159582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287778" r="-116038" b="-46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287778" r="-820" b="-461111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335577" r="-159582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335577" r="-116038" b="-2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335577" r="-820" b="-299038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7802" r="-159582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497802" r="-116038" b="-241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7802" r="-820" b="-241758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604444" r="-159582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5613" t="-604444" r="-116038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604444" r="-820" b="-144444"/>
                          </a:stretch>
                        </a:blipFill>
                      </a:tcPr>
                    </a:tc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4" t="-495313" r="-15958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4713" t="-495313" r="-820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032938" y="672662"/>
            <a:ext cx="578069" cy="199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914400" y="1905000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51B61-4CA7-EA47-9EC5-A8AA679C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8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coefficients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960" y="944011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single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9068" y="4097189"/>
                <a:ext cx="4520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068" y="4097189"/>
                <a:ext cx="452021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287637" y="2883430"/>
            <a:ext cx="3320697" cy="2640311"/>
            <a:chOff x="2140857" y="2883430"/>
            <a:chExt cx="3320697" cy="2640311"/>
          </a:xfrm>
        </p:grpSpPr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>
              <a:off x="5085209" y="4268813"/>
              <a:ext cx="376345" cy="4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01242" y="3047419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589268" y="3755254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601391" y="4508735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601242" y="5216570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3808572" y="3604363"/>
              <a:ext cx="1203135" cy="1188720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/>
            <p:cNvCxnSpPr>
              <a:stCxn id="32" idx="5"/>
            </p:cNvCxnSpPr>
            <p:nvPr/>
          </p:nvCxnSpPr>
          <p:spPr>
            <a:xfrm>
              <a:off x="2823958" y="3309605"/>
              <a:ext cx="987897" cy="8797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</p:cNvCxnSpPr>
            <p:nvPr/>
          </p:nvCxnSpPr>
          <p:spPr>
            <a:xfrm>
              <a:off x="2850197" y="3908839"/>
              <a:ext cx="923526" cy="34198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cxnSpLocks/>
            </p:cNvCxnSpPr>
            <p:nvPr/>
          </p:nvCxnSpPr>
          <p:spPr>
            <a:xfrm flipV="1">
              <a:off x="2862320" y="4361341"/>
              <a:ext cx="909676" cy="3009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 flipV="1">
              <a:off x="2977995" y="4420878"/>
              <a:ext cx="879345" cy="8387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155630" y="2883430"/>
                  <a:ext cx="315147" cy="372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630" y="2883430"/>
                  <a:ext cx="315147" cy="372205"/>
                </a:xfrm>
                <a:prstGeom prst="rect">
                  <a:avLst/>
                </a:prstGeom>
                <a:blipFill>
                  <a:blip r:embed="rId3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42111" y="3620964"/>
                  <a:ext cx="321222" cy="372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111" y="3620964"/>
                  <a:ext cx="321222" cy="3722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2140857" y="4420878"/>
                  <a:ext cx="321222" cy="3722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857" y="4420878"/>
                  <a:ext cx="321222" cy="37220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887" r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295814" y="5251498"/>
                <a:ext cx="321222" cy="37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14" y="5251498"/>
                <a:ext cx="321222" cy="372205"/>
              </a:xfrm>
              <a:prstGeom prst="rect">
                <a:avLst/>
              </a:prstGeom>
              <a:blipFill>
                <a:blip r:embed="rId6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058227" y="4487568"/>
            <a:ext cx="3565835" cy="1511229"/>
            <a:chOff x="6254496" y="4439230"/>
            <a:chExt cx="3565835" cy="1511229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888480" y="4439230"/>
              <a:ext cx="36576" cy="88785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6925056" y="4439230"/>
              <a:ext cx="707136" cy="9862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40880" y="4508735"/>
              <a:ext cx="1274064" cy="97074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295007" y="5488794"/>
              <a:ext cx="35253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Coefficients or </a:t>
              </a:r>
              <a:r>
                <a: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Weights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 flipV="1">
              <a:off x="6254496" y="4513268"/>
              <a:ext cx="548640" cy="9167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955352" y="4487568"/>
            <a:ext cx="2611612" cy="1502180"/>
            <a:chOff x="3346006" y="4508736"/>
            <a:chExt cx="2611612" cy="150218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5084064" y="4508736"/>
              <a:ext cx="670560" cy="97074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346006" y="5549251"/>
              <a:ext cx="2611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Intercept or </a:t>
              </a:r>
              <a:r>
                <a:rPr lang="en-US" sz="24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Bias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5762" y="1617384"/>
            <a:ext cx="2566380" cy="1103009"/>
            <a:chOff x="3180730" y="1683299"/>
            <a:chExt cx="2060449" cy="10491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258074" y="2314941"/>
                  <a:ext cx="1361656" cy="4174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i="1" dirty="0"/>
                    <a:t>f(X)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074" y="2314941"/>
                  <a:ext cx="1361656" cy="417487"/>
                </a:xfrm>
                <a:prstGeom prst="rect">
                  <a:avLst/>
                </a:prstGeom>
                <a:blipFill>
                  <a:blip r:embed="rId7"/>
                  <a:stretch>
                    <a:fillRect l="-8148" t="-277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3180730" y="1683299"/>
              <a:ext cx="2060449" cy="61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Classification: activation is sigmoid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88661" y="1612263"/>
            <a:ext cx="2164375" cy="993493"/>
            <a:chOff x="5907371" y="1697852"/>
            <a:chExt cx="2164375" cy="993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6003635" y="2414346"/>
                  <a:ext cx="1225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f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635" y="2414346"/>
                  <a:ext cx="122578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224" t="-27273" r="-5102" b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5907371" y="1697852"/>
              <a:ext cx="21643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Regression:</a:t>
              </a:r>
              <a:br>
                <a:rPr lang="en-US" dirty="0">
                  <a:latin typeface="Karla" charset="0"/>
                  <a:ea typeface="Karla" charset="0"/>
                  <a:cs typeface="Karla" charset="0"/>
                </a:rPr>
              </a:br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activation is linear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D2C33D-2F5E-3A40-8FEA-A4005B5668FB}"/>
              </a:ext>
            </a:extLst>
          </p:cNvPr>
          <p:cNvCxnSpPr>
            <a:stCxn id="37" idx="0"/>
            <a:endCxn id="37" idx="4"/>
          </p:cNvCxnSpPr>
          <p:nvPr/>
        </p:nvCxnSpPr>
        <p:spPr>
          <a:xfrm>
            <a:off x="3556920" y="3604363"/>
            <a:ext cx="0" cy="118872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E8DFBA-D972-394E-AB19-DD03D771DF7D}"/>
                  </a:ext>
                </a:extLst>
              </p:cNvPr>
              <p:cNvSpPr/>
              <p:nvPr/>
            </p:nvSpPr>
            <p:spPr>
              <a:xfrm>
                <a:off x="2885208" y="4035080"/>
                <a:ext cx="682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E8DFBA-D972-394E-AB19-DD03D771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208" y="4035080"/>
                <a:ext cx="68204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BFF7A4-2666-3645-BB66-C38449C258B7}"/>
                  </a:ext>
                </a:extLst>
              </p:cNvPr>
              <p:cNvSpPr/>
              <p:nvPr/>
            </p:nvSpPr>
            <p:spPr>
              <a:xfrm>
                <a:off x="3621539" y="4014057"/>
                <a:ext cx="3493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BFF7A4-2666-3645-BB66-C38449C25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539" y="4014057"/>
                <a:ext cx="349390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647ED6-6144-CD4E-8ABC-9418EAD16BD4}"/>
              </a:ext>
            </a:extLst>
          </p:cNvPr>
          <p:cNvCxnSpPr>
            <a:cxnSpLocks/>
          </p:cNvCxnSpPr>
          <p:nvPr/>
        </p:nvCxnSpPr>
        <p:spPr>
          <a:xfrm flipV="1">
            <a:off x="7294765" y="3201004"/>
            <a:ext cx="0" cy="9124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4F96DF7-3E4B-7E41-B171-A2E0803C12BE}"/>
              </a:ext>
            </a:extLst>
          </p:cNvPr>
          <p:cNvSpPr/>
          <p:nvPr/>
        </p:nvSpPr>
        <p:spPr>
          <a:xfrm>
            <a:off x="4355370" y="1504928"/>
            <a:ext cx="2742513" cy="1277282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E8707-077B-F143-92BD-028594E0CA7A}"/>
              </a:ext>
            </a:extLst>
          </p:cNvPr>
          <p:cNvSpPr/>
          <p:nvPr/>
        </p:nvSpPr>
        <p:spPr>
          <a:xfrm>
            <a:off x="7540537" y="1499859"/>
            <a:ext cx="2742513" cy="1277282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2D878-E2E0-B640-AD22-F8C6D86A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6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914400" y="2464560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87479" y="672661"/>
            <a:ext cx="723528" cy="24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37CC77-7FFC-3548-860C-B9E4F828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8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914400" y="3010474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18793" y="672660"/>
            <a:ext cx="1092214" cy="250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C9159-3DA8-B147-8C10-1DE63111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8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914400" y="3556387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18793" y="310276"/>
            <a:ext cx="1092214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DB1548-F295-E34C-A4CC-B7B4A23C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5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914400" y="4183912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63671" y="310276"/>
            <a:ext cx="1447336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F297B-B9C1-5A4F-BCD4-C9D7AB9E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1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914400" y="4739723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51294" y="310276"/>
            <a:ext cx="1859713" cy="612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3F4B9-809B-894E-958E-0F9A28BE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0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mr-IN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ℒ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smtClean="0">
                                                <a:latin typeface="Cambria Math" charset="0"/>
                                              </a:rPr>
                                              <m:t>𝐴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den>
                                    </m:f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=−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𝑦𝑋𝑒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1795004" y="1318608"/>
              <a:ext cx="9053936" cy="46341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4974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855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708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00000" r="-159420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00000" r="-115686" b="-7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00000" r="-855" b="-7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181818" r="-159420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181818" r="-115686" b="-55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181818" r="-855" b="-55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288372" r="-159420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288372" r="-115686" b="-4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288372" r="-855" b="-46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334000" r="-15942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334000" r="-11568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334000" r="-85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493182" r="-159420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493182" r="-115686" b="-2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493182" r="-855" b="-2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93182" r="-159420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784" t="-593182" r="-11568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93182" r="-855" b="-14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777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62" t="-500000" r="-15942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556" t="-500000" r="-855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2618794" cy="64594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1082710" y="5385182"/>
            <a:ext cx="520700" cy="279400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2C1D7-F921-6B4F-8526-0FAD4D19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43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588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Partial derivatives wrt to X,W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b="0" i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smtClean="0">
                                          <a:latin typeface="Cambria Math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400" smtClean="0">
                                  <a:latin typeface="Cambria Math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400" dirty="0"/>
                            <a:t>-1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(1−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)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400"/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0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=(1−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/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5411"/>
                  </p:ext>
                </p:extLst>
              </p:nvPr>
            </p:nvGraphicFramePr>
            <p:xfrm>
              <a:off x="349292" y="1016364"/>
              <a:ext cx="11344725" cy="541783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42525"/>
                    <a:gridCol w="2743311"/>
                    <a:gridCol w="3358889"/>
                  </a:tblGrid>
                  <a:tr h="51471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Variables</a:t>
                          </a:r>
                          <a:endParaRPr lang="en-US" sz="1400" b="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Partial derivatives </a:t>
                          </a:r>
                          <a:r>
                            <a:rPr lang="en-US" sz="1400" dirty="0" err="1" smtClean="0"/>
                            <a:t>wrt</a:t>
                          </a:r>
                          <a:r>
                            <a:rPr lang="en-US" sz="1400" dirty="0" smtClean="0"/>
                            <a:t> to X,W</a:t>
                          </a:r>
                          <a:endParaRPr lang="en-US" sz="1400" dirty="0" smtClean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</a:tr>
                  <a:tr h="5147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02381" r="-116977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02381" r="-123060" b="-8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02381" r="-726" b="-860714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186813" r="-116977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186813" r="-123060" b="-694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186813" r="-726" b="-694505"/>
                          </a:stretch>
                        </a:blipFill>
                      </a:tcPr>
                    </a:tc>
                  </a:tr>
                  <a:tr h="551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290000" r="-116977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290000" r="-123060" b="-6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290000" r="-726" b="-602222"/>
                          </a:stretch>
                        </a:blipFill>
                      </a:tcPr>
                    </a:tc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37500" r="-116977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37500" r="-123060" b="-42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37500" r="-726" b="-421154"/>
                          </a:stretch>
                        </a:blipFill>
                      </a:tcPr>
                    </a:tc>
                  </a:tr>
                  <a:tr h="731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379167" r="-116977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379167" r="-123060" b="-26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379167" r="-726" b="-265000"/>
                          </a:stretch>
                        </a:blipFill>
                      </a:tcPr>
                    </a:tc>
                  </a:tr>
                  <a:tr h="5922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86735" r="-116977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586735" r="-123060" b="-2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86735" r="-726" b="-224490"/>
                          </a:stretch>
                        </a:blipFill>
                      </a:tcPr>
                    </a:tc>
                  </a:tr>
                  <a:tr h="5522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747778" r="-116977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90909" t="-747778" r="-12306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747778" r="-726" b="-144444"/>
                          </a:stretch>
                        </a:blipFill>
                      </a:tcPr>
                    </a:tc>
                  </a:tr>
                  <a:tr h="7762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" t="-596094" r="-116977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38113" t="-596094" r="-726" b="-156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[1−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30" y="310276"/>
                <a:ext cx="3738780" cy="6459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0447F-9661-314E-AF96-6A91C01D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5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We need to set the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rate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Local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Sometimes this includes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hundreds of thousands of examples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00F1A-462A-A945-835F-6176E34D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2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Our choice of the learning rate has a significant impact on the performance of gradient descent.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68B799-1995-5B47-9FA8-FD87F9CA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99" y="1900590"/>
            <a:ext cx="3565840" cy="2629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67437-7624-8B4B-883E-040BA0D1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538" y="1762712"/>
            <a:ext cx="3676170" cy="2552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F3C2A-58F3-C940-83FF-6397BEC2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5" y="2122854"/>
            <a:ext cx="3636593" cy="2514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/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small, the algorithm makes very little progress.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9E61BC-6BDF-DE40-B820-59092280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0" y="4648841"/>
                <a:ext cx="3486864" cy="646331"/>
              </a:xfrm>
              <a:prstGeom prst="rect">
                <a:avLst/>
              </a:prstGeom>
              <a:blipFill>
                <a:blip r:embed="rId5"/>
                <a:stretch>
                  <a:fillRect l="-108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/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large, the algorithm may overshoot the minimum and has crazy oscillations.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70CAA6-A3B8-D445-BDCB-BB29EF05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526" y="4593772"/>
                <a:ext cx="3486864" cy="923330"/>
              </a:xfrm>
              <a:prstGeom prst="rect">
                <a:avLst/>
              </a:prstGeom>
              <a:blipFill>
                <a:blip r:embed="rId6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/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appropriate, the algorithm will find the minimum.</a:t>
                </a:r>
              </a:p>
              <a:p>
                <a:r>
                  <a:rPr lang="en-US" dirty="0"/>
                  <a:t>The algorithm </a:t>
                </a:r>
                <a:r>
                  <a:rPr lang="en-US" b="1" dirty="0"/>
                  <a:t>converges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5FEA11-AE24-2C4D-8B4A-5D3E445C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67" y="4593772"/>
                <a:ext cx="3486864" cy="923330"/>
              </a:xfrm>
              <a:prstGeom prst="rect">
                <a:avLst/>
              </a:prstGeom>
              <a:blipFill>
                <a:blip r:embed="rId7"/>
                <a:stretch>
                  <a:fillRect l="-108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604E2-5C58-724F-9D77-AA53C5EB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7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954991-E518-6245-958C-4F004DB5F2A1}"/>
              </a:ext>
            </a:extLst>
          </p:cNvPr>
          <p:cNvSpPr/>
          <p:nvPr/>
        </p:nvSpPr>
        <p:spPr>
          <a:xfrm>
            <a:off x="480251" y="173908"/>
            <a:ext cx="9931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How can we tell when gradient descent is converging? We visualize the loss function at each step of gradient descent. This is called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Karla" pitchFamily="2" charset="0"/>
                <a:ea typeface="Karla" pitchFamily="2" charset="0"/>
              </a:rPr>
              <a:t>trace plot</a:t>
            </a:r>
            <a:r>
              <a:rPr lang="en-US" dirty="0">
                <a:latin typeface="Karla" pitchFamily="2" charset="0"/>
                <a:ea typeface="Karla" pitchFamily="2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35190-B195-F64E-9B47-35A73091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2" y="901092"/>
            <a:ext cx="2846936" cy="196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5606D-AAF6-9B4F-AB70-78BBCA2A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1" y="2674981"/>
            <a:ext cx="2958863" cy="2181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FDC125-4FF3-DB4C-9C47-86EF98D02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73" y="4662032"/>
            <a:ext cx="2920733" cy="2028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72990-5A34-424C-9076-86A6FD56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298" y="2735516"/>
            <a:ext cx="3953247" cy="200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8D13E-C369-894F-B8FE-589D4A07F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463" y="4662032"/>
            <a:ext cx="3846916" cy="207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1B32E-65F4-0E44-83E5-020EAAA6E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298" y="795206"/>
            <a:ext cx="3740793" cy="2041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25E4AC-C438-CC4A-A80C-ADDB53AB9BC9}"/>
              </a:ext>
            </a:extLst>
          </p:cNvPr>
          <p:cNvSpPr txBox="1"/>
          <p:nvPr/>
        </p:nvSpPr>
        <p:spPr>
          <a:xfrm>
            <a:off x="7772423" y="2935158"/>
            <a:ext cx="4216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Loss</a:t>
            </a: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  </a:t>
            </a:r>
            <a:r>
              <a:rPr lang="en-US" dirty="0">
                <a:latin typeface="Karla" pitchFamily="2" charset="0"/>
                <a:ea typeface="Karla" pitchFamily="2" charset="0"/>
              </a:rPr>
              <a:t>is mostly oscillating between values rather than converging.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59A8A-F347-C549-87DC-6C6EF00D4D88}"/>
              </a:ext>
            </a:extLst>
          </p:cNvPr>
          <p:cNvSpPr txBox="1"/>
          <p:nvPr/>
        </p:nvSpPr>
        <p:spPr>
          <a:xfrm>
            <a:off x="7772423" y="1161368"/>
            <a:ext cx="421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While the loss is decreasing throughout training, it does not look like descent hit the bottom.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CBB25-0CA0-354E-A170-2A07C82C49A8}"/>
              </a:ext>
            </a:extLst>
          </p:cNvPr>
          <p:cNvSpPr txBox="1"/>
          <p:nvPr/>
        </p:nvSpPr>
        <p:spPr>
          <a:xfrm>
            <a:off x="7772423" y="4927584"/>
            <a:ext cx="441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  <a:ea typeface="Karla" pitchFamily="2" charset="0"/>
              </a:rPr>
              <a:t>The loss has decreased significantly during training. Towards the end, the loss stabilizes and it can’t decrease further.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553CE-C3EC-EE48-A228-6130D7A7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the idea?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9176" y="1212259"/>
            <a:ext cx="11123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all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selected weights. Most likely it will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perform horribly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in our heart data, the model will be giving us the wrong answer.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39794" y="4548792"/>
                <a:ext cx="1236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𝑀𝑎𝑙𝑒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94" y="4548792"/>
                <a:ext cx="123674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433" r="-4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170485" y="5327082"/>
                <a:ext cx="12079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𝐶h𝑜𝑙</m:t>
                      </m:r>
                      <m:r>
                        <a:rPr lang="en-US" b="0" i="1" smtClean="0">
                          <a:latin typeface="Cambria Math" charset="0"/>
                        </a:rPr>
                        <m:t>=152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85" y="5327082"/>
                <a:ext cx="120795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Callout 5"/>
          <p:cNvSpPr/>
          <p:nvPr/>
        </p:nvSpPr>
        <p:spPr>
          <a:xfrm>
            <a:off x="8098324" y="5209352"/>
            <a:ext cx="2898860" cy="1125777"/>
          </a:xfrm>
          <a:prstGeom prst="wedgeEllipseCallout">
            <a:avLst>
              <a:gd name="adj1" fmla="val -83495"/>
              <a:gd name="adj2" fmla="val -88766"/>
            </a:avLst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Bad Computer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214006" y="3549405"/>
            <a:ext cx="1802994" cy="915149"/>
            <a:chOff x="6574324" y="3564794"/>
            <a:chExt cx="2755392" cy="915149"/>
          </a:xfrm>
          <a:solidFill>
            <a:schemeClr val="bg2">
              <a:lumMod val="90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6635284" y="4079833"/>
              <a:ext cx="2694432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y=No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4324" y="3564794"/>
              <a:ext cx="15240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Correct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79DE3A-996F-844C-8E8F-75B3E1532363}"/>
                  </a:ext>
                </a:extLst>
              </p:cNvPr>
              <p:cNvSpPr txBox="1"/>
              <p:nvPr/>
            </p:nvSpPr>
            <p:spPr>
              <a:xfrm>
                <a:off x="886725" y="3065861"/>
                <a:ext cx="1510351" cy="276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𝑀𝑎𝑥𝐻𝑅</m:t>
                      </m:r>
                      <m:r>
                        <a:rPr lang="en-US" b="0" i="1" smtClean="0">
                          <a:latin typeface="Cambria Math" charset="0"/>
                        </a:rPr>
                        <m:t>=197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79DE3A-996F-844C-8E8F-75B3E153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5" y="3065861"/>
                <a:ext cx="1510351" cy="276998"/>
              </a:xfrm>
              <a:prstGeom prst="rect">
                <a:avLst/>
              </a:prstGeom>
              <a:blipFill>
                <a:blip r:embed="rId7"/>
                <a:stretch>
                  <a:fillRect l="-2500" r="-25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7995AD-5A5A-5642-B6B4-F8177A3D6D01}"/>
                  </a:ext>
                </a:extLst>
              </p:cNvPr>
              <p:cNvSpPr txBox="1"/>
              <p:nvPr/>
            </p:nvSpPr>
            <p:spPr>
              <a:xfrm>
                <a:off x="1380515" y="3760563"/>
                <a:ext cx="10165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𝐴𝑔𝑒</m:t>
                      </m:r>
                      <m:r>
                        <a:rPr lang="en-US" b="0" i="1" smtClean="0">
                          <a:latin typeface="Cambria Math" charset="0"/>
                        </a:rPr>
                        <m:t>=55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7995AD-5A5A-5642-B6B4-F8177A3D6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15" y="3760563"/>
                <a:ext cx="1016560" cy="276999"/>
              </a:xfrm>
              <a:prstGeom prst="rect">
                <a:avLst/>
              </a:prstGeom>
              <a:blipFill>
                <a:blip r:embed="rId8"/>
                <a:stretch>
                  <a:fillRect l="-7407" r="-493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83A0846-EACF-B142-92DA-EF9262A17E58}"/>
              </a:ext>
            </a:extLst>
          </p:cNvPr>
          <p:cNvGrpSpPr/>
          <p:nvPr/>
        </p:nvGrpSpPr>
        <p:grpSpPr>
          <a:xfrm>
            <a:off x="2502447" y="3065861"/>
            <a:ext cx="2683702" cy="2476322"/>
            <a:chOff x="2589268" y="3047419"/>
            <a:chExt cx="2683702" cy="247632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0958D9-EEE5-4240-9D25-DB0FB2F6915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209" y="4268813"/>
              <a:ext cx="18776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BD10C3-3A67-C140-ADBD-52F83B9C1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242" y="3047419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7740DA-9EA0-4442-80DA-1260A6A5D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9268" y="3755254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1B8175-C3BF-4648-AC9E-2EDF62A614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391" y="4508735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085E04-ADF4-F146-83C7-6C31F114CD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242" y="5216570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BF2D060-BD86-DC4A-BC60-CC09C4B126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8572" y="3604363"/>
              <a:ext cx="1203135" cy="1188720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CC0E44-038A-A646-925D-A7334C1F66CB}"/>
                </a:ext>
              </a:extLst>
            </p:cNvPr>
            <p:cNvCxnSpPr>
              <a:stCxn id="39" idx="5"/>
            </p:cNvCxnSpPr>
            <p:nvPr/>
          </p:nvCxnSpPr>
          <p:spPr>
            <a:xfrm>
              <a:off x="2823958" y="3309605"/>
              <a:ext cx="987897" cy="8797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18551FB-0197-9C47-ACB9-E1CEE302E7C1}"/>
                </a:ext>
              </a:extLst>
            </p:cNvPr>
            <p:cNvCxnSpPr>
              <a:stCxn id="41" idx="6"/>
            </p:cNvCxnSpPr>
            <p:nvPr/>
          </p:nvCxnSpPr>
          <p:spPr>
            <a:xfrm>
              <a:off x="2850197" y="3908839"/>
              <a:ext cx="923526" cy="34198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184E11B-50FA-8A4E-895A-5F582D25F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320" y="4361341"/>
              <a:ext cx="909676" cy="3009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851982-D2F4-7543-97E2-8774811AD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7995" y="4420878"/>
              <a:ext cx="879345" cy="8387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A3D142-C6E0-8A46-8917-E67675E4C51F}"/>
              </a:ext>
            </a:extLst>
          </p:cNvPr>
          <p:cNvCxnSpPr/>
          <p:nvPr/>
        </p:nvCxnSpPr>
        <p:spPr>
          <a:xfrm>
            <a:off x="4356887" y="3631711"/>
            <a:ext cx="0" cy="118872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C905495-5E8F-4645-9328-C11FA17E2920}"/>
                  </a:ext>
                </a:extLst>
              </p:cNvPr>
              <p:cNvSpPr/>
              <p:nvPr/>
            </p:nvSpPr>
            <p:spPr>
              <a:xfrm>
                <a:off x="3685175" y="4062428"/>
                <a:ext cx="682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C905495-5E8F-4645-9328-C11FA17E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75" y="4062428"/>
                <a:ext cx="68204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D6098A-8EBA-2248-8E6C-DE26327CB73D}"/>
                  </a:ext>
                </a:extLst>
              </p:cNvPr>
              <p:cNvSpPr/>
              <p:nvPr/>
            </p:nvSpPr>
            <p:spPr>
              <a:xfrm>
                <a:off x="4421506" y="4041405"/>
                <a:ext cx="3493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D6098A-8EBA-2248-8E6C-DE26327CB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6" y="4041405"/>
                <a:ext cx="349390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E7A0E5-98D5-9747-810F-8D7BF72C50C5}"/>
                  </a:ext>
                </a:extLst>
              </p:cNvPr>
              <p:cNvSpPr/>
              <p:nvPr/>
            </p:nvSpPr>
            <p:spPr>
              <a:xfrm>
                <a:off x="5299211" y="4095222"/>
                <a:ext cx="1660583" cy="3693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E7A0E5-98D5-9747-810F-8D7BF72C5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211" y="4095222"/>
                <a:ext cx="166058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8449648-9FE5-B141-A2A3-74008F2E5E3A}"/>
              </a:ext>
            </a:extLst>
          </p:cNvPr>
          <p:cNvSpPr txBox="1"/>
          <p:nvPr/>
        </p:nvSpPr>
        <p:spPr>
          <a:xfrm>
            <a:off x="5299211" y="3549405"/>
            <a:ext cx="136762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623B6-097B-F64B-AAAE-3DEA8FDF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7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19287-86BF-F440-9501-10934F4D84F6}"/>
              </a:ext>
            </a:extLst>
          </p:cNvPr>
          <p:cNvSpPr/>
          <p:nvPr/>
        </p:nvSpPr>
        <p:spPr>
          <a:xfrm>
            <a:off x="911839" y="1508417"/>
            <a:ext cx="97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Karla" pitchFamily="2" charset="0"/>
              </a:rPr>
              <a:t>There are many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alternative methods</a:t>
            </a:r>
            <a:r>
              <a:rPr lang="en-US" sz="2800" dirty="0">
                <a:latin typeface="Karla" pitchFamily="2" charset="0"/>
              </a:rPr>
              <a:t> which address how to set or adjust the learning rate, using the derivative or second derivatives and or the momentum. </a:t>
            </a:r>
          </a:p>
          <a:p>
            <a:endParaRPr lang="en-US" sz="2800" b="1" dirty="0">
              <a:latin typeface="Karla" pitchFamily="2" charset="0"/>
            </a:endParaRPr>
          </a:p>
          <a:p>
            <a:r>
              <a:rPr lang="en-US" sz="2800" b="1" dirty="0">
                <a:latin typeface="Karla" pitchFamily="2" charset="0"/>
              </a:rPr>
              <a:t>More on this later. </a:t>
            </a:r>
          </a:p>
          <a:p>
            <a:endParaRPr lang="en-US" sz="2800" dirty="0">
              <a:latin typeface="Karl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414C2-D303-874C-A7B7-1F3501B8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98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set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Local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i="1" dirty="0">
                <a:latin typeface="Karla" charset="0"/>
                <a:ea typeface="Karla" charset="0"/>
                <a:cs typeface="Karla" charset="0"/>
              </a:rPr>
              <a:t>errors’. 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Sometimes this includes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hundreds of thousands of examples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 </a:t>
            </a:r>
            <a:endParaRPr lang="en-US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70C9E-C7EE-454E-8C1E-3C87840D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61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If we choose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correctly, then gradient descent will converge to a stationary point. But will this point be a </a:t>
                </a:r>
                <a:r>
                  <a:rPr lang="en-US" sz="2000" b="1" dirty="0"/>
                  <a:t>global minimum</a:t>
                </a:r>
                <a:r>
                  <a:rPr lang="en-US" sz="2000" dirty="0"/>
                  <a:t>? </a:t>
                </a:r>
              </a:p>
              <a:p>
                <a:r>
                  <a:rPr lang="en-US" sz="2000" dirty="0"/>
                  <a:t>If the function is convex then the stationary point will be a global minimum.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1CDAED4-8B63-BB41-A720-AE9762D1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90" y="2474394"/>
            <a:ext cx="8720890" cy="3822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215F4-0809-DC4B-A860-DC0E1C1E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0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Minima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that we get the global minimum.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Question: </a:t>
            </a:r>
            <a:r>
              <a:rPr lang="en-US" dirty="0"/>
              <a:t>What would be a good strategy?</a:t>
            </a:r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Random restarts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	Add noise to the loss function </a:t>
            </a:r>
          </a:p>
          <a:p>
            <a:r>
              <a:rPr lang="en-US" dirty="0"/>
              <a:t>	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2A71-5C0E-BF4D-9744-CA876C70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4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5" y="315170"/>
            <a:ext cx="7773875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/>
                </a:solidFill>
              </a:rPr>
              <a:t>Exercise: Gradient Descent </a:t>
            </a:r>
          </a:p>
          <a:p>
            <a:pPr algn="l">
              <a:defRPr/>
            </a:pPr>
            <a:endParaRPr lang="en-US" sz="2400" dirty="0">
              <a:solidFill>
                <a:prstClr val="black"/>
              </a:solidFill>
            </a:endParaRPr>
          </a:p>
          <a:p>
            <a:pPr algn="l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aim of this exercise is to perform gradient descent from scratch</a:t>
            </a:r>
          </a:p>
          <a:p>
            <a:pPr lvl="0"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 data from a function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 the derivative by hand and write gradient descent from scratch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with different learning rates and number of data points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1FBC52-EC03-C349-A12A-0ED4135F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732" y="4431323"/>
            <a:ext cx="3120062" cy="21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261AD-D909-B840-A83F-A93B976FA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19" y="2250832"/>
            <a:ext cx="2474048" cy="4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9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the idea?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9176" y="1212259"/>
            <a:ext cx="11123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all randomly selected weights. Most likely it will perform horribly.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example, in our heart data, the model will be giving us the wrong answer.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39794" y="4548792"/>
                <a:ext cx="1236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𝑀𝑎𝑙𝑒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94" y="4548792"/>
                <a:ext cx="123674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433" r="-44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170485" y="5327082"/>
                <a:ext cx="12079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𝐶h𝑜𝑙</m:t>
                      </m:r>
                      <m:r>
                        <a:rPr lang="en-US" b="0" i="1" smtClean="0">
                          <a:latin typeface="Cambria Math" charset="0"/>
                        </a:rPr>
                        <m:t>=352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85" y="5327082"/>
                <a:ext cx="1207959" cy="276999"/>
              </a:xfrm>
              <a:prstGeom prst="rect">
                <a:avLst/>
              </a:prstGeom>
              <a:blipFill>
                <a:blip r:embed="rId6"/>
                <a:stretch>
                  <a:fillRect l="-41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Callout 5"/>
          <p:cNvSpPr/>
          <p:nvPr/>
        </p:nvSpPr>
        <p:spPr>
          <a:xfrm>
            <a:off x="8098324" y="5209352"/>
            <a:ext cx="2898860" cy="1125777"/>
          </a:xfrm>
          <a:prstGeom prst="wedgeEllipseCallout">
            <a:avLst>
              <a:gd name="adj1" fmla="val -105152"/>
              <a:gd name="adj2" fmla="val -106950"/>
            </a:avLst>
          </a:prstGeom>
          <a:solidFill>
            <a:srgbClr val="F9F9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Bad Computer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79DE3A-996F-844C-8E8F-75B3E1532363}"/>
                  </a:ext>
                </a:extLst>
              </p:cNvPr>
              <p:cNvSpPr txBox="1"/>
              <p:nvPr/>
            </p:nvSpPr>
            <p:spPr>
              <a:xfrm>
                <a:off x="886725" y="3065861"/>
                <a:ext cx="1510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𝑀𝑎𝑥𝐻𝑅</m:t>
                      </m:r>
                      <m:r>
                        <a:rPr lang="en-US" b="0" i="1" smtClean="0">
                          <a:latin typeface="Cambria Math" charset="0"/>
                        </a:rPr>
                        <m:t>=170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79DE3A-996F-844C-8E8F-75B3E153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25" y="3065861"/>
                <a:ext cx="1510350" cy="276999"/>
              </a:xfrm>
              <a:prstGeom prst="rect">
                <a:avLst/>
              </a:prstGeom>
              <a:blipFill>
                <a:blip r:embed="rId7"/>
                <a:stretch>
                  <a:fillRect l="-2500" r="-25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7995AD-5A5A-5642-B6B4-F8177A3D6D01}"/>
                  </a:ext>
                </a:extLst>
              </p:cNvPr>
              <p:cNvSpPr txBox="1"/>
              <p:nvPr/>
            </p:nvSpPr>
            <p:spPr>
              <a:xfrm>
                <a:off x="1380515" y="3760563"/>
                <a:ext cx="10165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𝐴𝑔𝑒</m:t>
                      </m:r>
                      <m:r>
                        <a:rPr lang="en-US" b="0" i="1" smtClean="0">
                          <a:latin typeface="Cambria Math" charset="0"/>
                        </a:rPr>
                        <m:t>=35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7995AD-5A5A-5642-B6B4-F8177A3D6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515" y="3760563"/>
                <a:ext cx="1016560" cy="276999"/>
              </a:xfrm>
              <a:prstGeom prst="rect">
                <a:avLst/>
              </a:prstGeom>
              <a:blipFill>
                <a:blip r:embed="rId8"/>
                <a:stretch>
                  <a:fillRect l="-7407" r="-370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83A0846-EACF-B142-92DA-EF9262A17E58}"/>
              </a:ext>
            </a:extLst>
          </p:cNvPr>
          <p:cNvGrpSpPr/>
          <p:nvPr/>
        </p:nvGrpSpPr>
        <p:grpSpPr>
          <a:xfrm>
            <a:off x="2502447" y="3065861"/>
            <a:ext cx="2796764" cy="2476322"/>
            <a:chOff x="2589268" y="3047419"/>
            <a:chExt cx="2796764" cy="247632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30958D9-EEE5-4240-9D25-DB0FB2F6915D}"/>
                </a:ext>
              </a:extLst>
            </p:cNvPr>
            <p:cNvCxnSpPr>
              <a:cxnSpLocks/>
            </p:cNvCxnSpPr>
            <p:nvPr/>
          </p:nvCxnSpPr>
          <p:spPr>
            <a:xfrm>
              <a:off x="5085209" y="4268813"/>
              <a:ext cx="30082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BBD10C3-3A67-C140-ADBD-52F83B9C1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242" y="3047419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7740DA-9EA0-4442-80DA-1260A6A5D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9268" y="3755254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1B8175-C3BF-4648-AC9E-2EDF62A614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391" y="4508735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085E04-ADF4-F146-83C7-6C31F114CD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01242" y="5216570"/>
              <a:ext cx="260929" cy="307171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BF2D060-BD86-DC4A-BC60-CC09C4B126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8572" y="3604363"/>
              <a:ext cx="1203135" cy="1188720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8CC0E44-038A-A646-925D-A7334C1F66CB}"/>
                </a:ext>
              </a:extLst>
            </p:cNvPr>
            <p:cNvCxnSpPr>
              <a:stCxn id="39" idx="5"/>
            </p:cNvCxnSpPr>
            <p:nvPr/>
          </p:nvCxnSpPr>
          <p:spPr>
            <a:xfrm>
              <a:off x="2823958" y="3309605"/>
              <a:ext cx="987897" cy="87971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18551FB-0197-9C47-ACB9-E1CEE302E7C1}"/>
                </a:ext>
              </a:extLst>
            </p:cNvPr>
            <p:cNvCxnSpPr>
              <a:stCxn id="41" idx="6"/>
            </p:cNvCxnSpPr>
            <p:nvPr/>
          </p:nvCxnSpPr>
          <p:spPr>
            <a:xfrm>
              <a:off x="2850197" y="3908839"/>
              <a:ext cx="923526" cy="34198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184E11B-50FA-8A4E-895A-5F582D25F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2320" y="4361341"/>
              <a:ext cx="909676" cy="3009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9851982-D2F4-7543-97E2-8774811AD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7995" y="4420878"/>
              <a:ext cx="879345" cy="8387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A3D142-C6E0-8A46-8917-E67675E4C51F}"/>
              </a:ext>
            </a:extLst>
          </p:cNvPr>
          <p:cNvCxnSpPr/>
          <p:nvPr/>
        </p:nvCxnSpPr>
        <p:spPr>
          <a:xfrm>
            <a:off x="4356887" y="3631711"/>
            <a:ext cx="0" cy="118872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C905495-5E8F-4645-9328-C11FA17E2920}"/>
                  </a:ext>
                </a:extLst>
              </p:cNvPr>
              <p:cNvSpPr/>
              <p:nvPr/>
            </p:nvSpPr>
            <p:spPr>
              <a:xfrm>
                <a:off x="3685175" y="4062428"/>
                <a:ext cx="6820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i="1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C905495-5E8F-4645-9328-C11FA17E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175" y="4062428"/>
                <a:ext cx="68204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D6098A-8EBA-2248-8E6C-DE26327CB73D}"/>
                  </a:ext>
                </a:extLst>
              </p:cNvPr>
              <p:cNvSpPr/>
              <p:nvPr/>
            </p:nvSpPr>
            <p:spPr>
              <a:xfrm>
                <a:off x="4421506" y="4041405"/>
                <a:ext cx="3493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D6098A-8EBA-2248-8E6C-DE26327CB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06" y="4041405"/>
                <a:ext cx="349390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E7A0E5-98D5-9747-810F-8D7BF72C50C5}"/>
                  </a:ext>
                </a:extLst>
              </p:cNvPr>
              <p:cNvSpPr/>
              <p:nvPr/>
            </p:nvSpPr>
            <p:spPr>
              <a:xfrm>
                <a:off x="5299211" y="4095222"/>
                <a:ext cx="159357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</m:oMath>
                  </m:oMathPara>
                </a14:m>
                <a:endParaRPr lang="en-US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E7A0E5-98D5-9747-810F-8D7BF72C5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211" y="4095222"/>
                <a:ext cx="1593578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B373BFF-B1C7-9D4A-B9C5-CBC3D813EFFA}"/>
              </a:ext>
            </a:extLst>
          </p:cNvPr>
          <p:cNvGrpSpPr/>
          <p:nvPr/>
        </p:nvGrpSpPr>
        <p:grpSpPr>
          <a:xfrm>
            <a:off x="7214006" y="3549405"/>
            <a:ext cx="1802994" cy="915149"/>
            <a:chOff x="6574324" y="3564794"/>
            <a:chExt cx="2755392" cy="915149"/>
          </a:xfrm>
          <a:solidFill>
            <a:schemeClr val="bg2">
              <a:lumMod val="90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70DC5F-AE98-154F-80A7-5F9072AFD1E5}"/>
                </a:ext>
              </a:extLst>
            </p:cNvPr>
            <p:cNvSpPr txBox="1"/>
            <p:nvPr/>
          </p:nvSpPr>
          <p:spPr>
            <a:xfrm>
              <a:off x="6635284" y="4079833"/>
              <a:ext cx="2694432" cy="40011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y=Yes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EBC99B-CEAC-E24E-807E-1E89EFC28BD8}"/>
                </a:ext>
              </a:extLst>
            </p:cNvPr>
            <p:cNvSpPr txBox="1"/>
            <p:nvPr/>
          </p:nvSpPr>
          <p:spPr>
            <a:xfrm>
              <a:off x="6574324" y="3564794"/>
              <a:ext cx="15240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Correct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92283A-67B0-5A49-A049-7600CEAC1DB4}"/>
              </a:ext>
            </a:extLst>
          </p:cNvPr>
          <p:cNvSpPr txBox="1"/>
          <p:nvPr/>
        </p:nvSpPr>
        <p:spPr>
          <a:xfrm>
            <a:off x="5299211" y="3549405"/>
            <a:ext cx="136762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ADEF3-E6AF-C649-AD9B-F3B4CE7C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the idea?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5752" y="1219200"/>
            <a:ext cx="109040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 Function 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takes all these results and averages them and tells us how bad or good the computer or those weights are. 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Telling the computer how </a:t>
            </a:r>
            <a:r>
              <a:rPr lang="en-US" sz="25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bad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or </a:t>
            </a:r>
            <a:r>
              <a:rPr lang="en-US" sz="2500" b="1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good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it is, does not help.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You want to tell it how to change those weights, so it gets better.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75615" y="4279359"/>
                <a:ext cx="9387840" cy="1154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Karla" charset="0"/>
                        <a:cs typeface="Karla" charset="0"/>
                      </a:rPr>
                      <m:t>ℒ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5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sz="2500" b="0" dirty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now, let’s only consider a single weight,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charset="0"/>
                        <a:ea typeface="Karla" charset="0"/>
                        <a:cs typeface="Karla" charset="0"/>
                      </a:rPr>
                      <m:t>ℒ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5" y="4279359"/>
                <a:ext cx="9387840" cy="1154162"/>
              </a:xfrm>
              <a:prstGeom prst="rect">
                <a:avLst/>
              </a:prstGeom>
              <a:blipFill>
                <a:blip r:embed="rId2"/>
                <a:stretch>
                  <a:fillRect l="-2027" t="-7609"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87973-B799-9A4E-A745-3F53D404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1520" y="4132789"/>
                <a:ext cx="10797092" cy="2569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find the optimal point of a function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sz="23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we take the derivative wrt to the weight:</a:t>
                </a:r>
              </a:p>
              <a:p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find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𝑊</m:t>
                    </m:r>
                  </m:oMath>
                </a14:m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that satisfies that equation. </a:t>
                </a:r>
                <a:r>
                  <a:rPr lang="en-US" sz="23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Sometimes</a:t>
                </a:r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there is no explicit solution for that. 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4132789"/>
                <a:ext cx="10797092" cy="2569934"/>
              </a:xfrm>
              <a:prstGeom prst="rect">
                <a:avLst/>
              </a:prstGeom>
              <a:blipFill>
                <a:blip r:embed="rId2"/>
                <a:stretch>
                  <a:fillRect l="-823" t="-1970" b="-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31520" y="1029243"/>
                <a:ext cx="105826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Ideally, we want to know the value of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𝑊</m:t>
                    </m:r>
                  </m:oMath>
                </a14:m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that gives the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minimal</a:t>
                </a:r>
                <a:r>
                  <a:rPr lang="en-US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</m:d>
                  </m:oMath>
                </a14:m>
                <a:endParaRPr lang="en-US" sz="23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029243"/>
                <a:ext cx="10582656" cy="461665"/>
              </a:xfrm>
              <a:prstGeom prst="rect">
                <a:avLst/>
              </a:prstGeom>
              <a:blipFill>
                <a:blip r:embed="rId3"/>
                <a:stretch>
                  <a:fillRect l="-839" t="-10811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38787" y="5053579"/>
                <a:ext cx="1568122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87" y="5053579"/>
                <a:ext cx="1568122" cy="703462"/>
              </a:xfrm>
              <a:prstGeom prst="rect">
                <a:avLst/>
              </a:prstGeom>
              <a:blipFill>
                <a:blip r:embed="rId4"/>
                <a:stretch>
                  <a:fillRect l="-4000" t="-1754" r="-3200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Callout 3">
            <a:extLst>
              <a:ext uri="{FF2B5EF4-FFF2-40B4-BE49-F238E27FC236}">
                <a16:creationId xmlns:a16="http://schemas.microsoft.com/office/drawing/2014/main" id="{6B6D6A13-03F2-8A47-BDF6-8790C8587732}"/>
              </a:ext>
            </a:extLst>
          </p:cNvPr>
          <p:cNvSpPr/>
          <p:nvPr/>
        </p:nvSpPr>
        <p:spPr>
          <a:xfrm>
            <a:off x="8420668" y="2537949"/>
            <a:ext cx="2183641" cy="1326746"/>
          </a:xfrm>
          <a:prstGeom prst="wedgeEllipseCallout">
            <a:avLst>
              <a:gd name="adj1" fmla="val -144860"/>
              <a:gd name="adj2" fmla="val -1786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Slope or derivative here is zero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A82215-2AB3-FF4D-BF5B-63A4E92B5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213" y="1479650"/>
            <a:ext cx="3805573" cy="26776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45C7C-413E-1447-B6F7-146034FE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292" y="959558"/>
            <a:ext cx="10862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would be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95C79-9D93-F24B-9523-96A820F0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17" y="2076131"/>
            <a:ext cx="4021926" cy="30656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96A4DD-17F3-964F-AF04-B5AF2BD97CFD}"/>
              </a:ext>
            </a:extLst>
          </p:cNvPr>
          <p:cNvSpPr/>
          <p:nvPr/>
        </p:nvSpPr>
        <p:spPr>
          <a:xfrm>
            <a:off x="4141001" y="5400916"/>
            <a:ext cx="39562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the slope/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 at this point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4470A-F916-3048-90ED-D98F6849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" y="2084253"/>
            <a:ext cx="3963376" cy="29776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9378E5-1119-A54C-A0D6-27247AB57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430" y="2075299"/>
            <a:ext cx="3819340" cy="29797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9F3AB0-E81A-9E4B-8623-0CC8823EF74F}"/>
              </a:ext>
            </a:extLst>
          </p:cNvPr>
          <p:cNvSpPr/>
          <p:nvPr/>
        </p:nvSpPr>
        <p:spPr>
          <a:xfrm>
            <a:off x="81261" y="1622588"/>
            <a:ext cx="3956227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F6CFDF-7623-FA4F-ABC3-FC45D150DDF1}"/>
              </a:ext>
            </a:extLst>
          </p:cNvPr>
          <p:cNvSpPr/>
          <p:nvPr/>
        </p:nvSpPr>
        <p:spPr>
          <a:xfrm>
            <a:off x="580800" y="5511157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point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BB0FA5-4169-6F41-BC3A-D7A360BE9F37}"/>
              </a:ext>
            </a:extLst>
          </p:cNvPr>
          <p:cNvSpPr/>
          <p:nvPr/>
        </p:nvSpPr>
        <p:spPr>
          <a:xfrm>
            <a:off x="4141001" y="1613635"/>
            <a:ext cx="3956227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6A7275-3F64-C44C-B3F7-E0CC25B41A43}"/>
              </a:ext>
            </a:extLst>
          </p:cNvPr>
          <p:cNvSpPr/>
          <p:nvPr/>
        </p:nvSpPr>
        <p:spPr>
          <a:xfrm>
            <a:off x="8207890" y="1613634"/>
            <a:ext cx="3845565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91AC4-4B2D-3044-A2C4-9EB6C8BAED9A}"/>
              </a:ext>
            </a:extLst>
          </p:cNvPr>
          <p:cNvSpPr/>
          <p:nvPr/>
        </p:nvSpPr>
        <p:spPr>
          <a:xfrm>
            <a:off x="8181543" y="5389814"/>
            <a:ext cx="39562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Step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opposite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direction of the derivative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C83DD-E00A-A047-A4B7-3E6D2ABC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0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4850" y="1160923"/>
            <a:ext cx="10862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would be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94B6A3-3C68-464B-A2EE-32E3744CDEDE}"/>
              </a:ext>
            </a:extLst>
          </p:cNvPr>
          <p:cNvSpPr/>
          <p:nvPr/>
        </p:nvSpPr>
        <p:spPr>
          <a:xfrm>
            <a:off x="81261" y="1622588"/>
            <a:ext cx="3956227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272BCF-A5A2-EA4C-88AC-C0B63AF119FC}"/>
              </a:ext>
            </a:extLst>
          </p:cNvPr>
          <p:cNvSpPr/>
          <p:nvPr/>
        </p:nvSpPr>
        <p:spPr>
          <a:xfrm>
            <a:off x="4198288" y="1631564"/>
            <a:ext cx="3762372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28775-C4FA-C84F-A435-2FF288C2E83C}"/>
              </a:ext>
            </a:extLst>
          </p:cNvPr>
          <p:cNvSpPr/>
          <p:nvPr/>
        </p:nvSpPr>
        <p:spPr>
          <a:xfrm>
            <a:off x="8111638" y="1631564"/>
            <a:ext cx="3904460" cy="3594871"/>
          </a:xfrm>
          <a:prstGeom prst="rect">
            <a:avLst/>
          </a:prstGeom>
          <a:noFill/>
          <a:ln w="444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7CA36C-BE5F-FE4E-937D-8390A2A2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2" y="2190500"/>
            <a:ext cx="3772801" cy="29376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3DA2C3-9830-2A42-A7DC-3E70F2BD84A3}"/>
              </a:ext>
            </a:extLst>
          </p:cNvPr>
          <p:cNvSpPr/>
          <p:nvPr/>
        </p:nvSpPr>
        <p:spPr>
          <a:xfrm>
            <a:off x="8181543" y="5389814"/>
            <a:ext cx="39562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Stop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when no more improvement or after a certain number of iterations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E020B12-78A0-5A45-94B6-9FE65097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36" y="2226719"/>
            <a:ext cx="3803732" cy="2857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9C05CD-D517-BB42-8375-12286305EC4A}"/>
                  </a:ext>
                </a:extLst>
              </p:cNvPr>
              <p:cNvSpPr/>
              <p:nvPr/>
            </p:nvSpPr>
            <p:spPr>
              <a:xfrm>
                <a:off x="175902" y="5412443"/>
                <a:ext cx="3956227" cy="1336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 slope/</a:t>
                </a: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derivative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step again in the opposite direction of the derivative.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9C05CD-D517-BB42-8375-12286305E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02" y="5412443"/>
                <a:ext cx="3956227" cy="1336263"/>
              </a:xfrm>
              <a:prstGeom prst="rect">
                <a:avLst/>
              </a:prstGeom>
              <a:blipFill>
                <a:blip r:embed="rId4"/>
                <a:stretch>
                  <a:fillRect l="-1597" t="-283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1428E692-12C0-AE4A-B86F-A8E34FC2698B}"/>
              </a:ext>
            </a:extLst>
          </p:cNvPr>
          <p:cNvSpPr/>
          <p:nvPr/>
        </p:nvSpPr>
        <p:spPr>
          <a:xfrm>
            <a:off x="4178722" y="5376584"/>
            <a:ext cx="3956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Continue,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3530E4-DA74-3140-988E-39A6E7314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49" y="2190500"/>
            <a:ext cx="3803732" cy="28578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70BB1-47EC-1D4C-AAD7-54EC9B39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0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92" y="1303264"/>
                <a:ext cx="11494052" cy="3573536"/>
              </a:xfrm>
              <a:noFill/>
              <a:ln>
                <a:noFill/>
              </a:ln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Question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: </a:t>
                </a:r>
                <a:r>
                  <a:rPr lang="en-US" dirty="0"/>
                  <a:t>How do we generalize this to more than one weight?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rgbClr val="C00000"/>
                    </a:solidFill>
                  </a:rPr>
                  <a:t>	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 the gradient: </a:t>
                </a:r>
              </a:p>
              <a:p>
                <a:pPr>
                  <a:spcAft>
                    <a:spcPts val="1200"/>
                  </a:spcAft>
                  <a:tabLst>
                    <a:tab pos="2168525" algn="l"/>
                  </a:tabLst>
                </a:pPr>
                <a:r>
                  <a:rPr lang="en-US" b="1" dirty="0">
                    <a:solidFill>
                      <a:srgbClr val="C00000"/>
                    </a:solidFill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32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, </m:t>
                        </m:r>
                        <m:f>
                          <m:f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 </m:t>
                        </m:r>
                        <m:f>
                          <m:fPr>
                            <m:ctrlP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num>
                          <m:den>
                            <m:r>
                              <a:rPr lang="en-US" sz="32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32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	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rgbClr val="C00000"/>
                    </a:solidFill>
                  </a:rPr>
                  <a:t>	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Question:  </a:t>
                </a:r>
                <a:r>
                  <a:rPr lang="en-US" dirty="0"/>
                  <a:t>What do you think is a good approach for telling the model how to change (what is the step size) to become better?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1303264"/>
                <a:ext cx="11494052" cy="3573536"/>
              </a:xfrm>
              <a:blipFill>
                <a:blip r:embed="rId2"/>
                <a:stretch>
                  <a:fillRect l="-1104" t="-1773" b="-21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53526E1-988D-1B4A-B3D7-29B7FBC32F1A}"/>
              </a:ext>
            </a:extLst>
          </p:cNvPr>
          <p:cNvSpPr/>
          <p:nvPr/>
        </p:nvSpPr>
        <p:spPr>
          <a:xfrm>
            <a:off x="3908611" y="2677657"/>
            <a:ext cx="5862917" cy="1159238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7B98E-4D9A-C242-ACB9-706F6B01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39183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Autoencoders-Part B</Template>
  <TotalTime>23688</TotalTime>
  <Words>2111</Words>
  <Application>Microsoft Macintosh PowerPoint</Application>
  <PresentationFormat>Widescreen</PresentationFormat>
  <Paragraphs>427</Paragraphs>
  <Slides>34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Karla</vt:lpstr>
      <vt:lpstr>Noteworthy Light</vt:lpstr>
      <vt:lpstr>1_GEC_template</vt:lpstr>
      <vt:lpstr>Equation</vt:lpstr>
      <vt:lpstr>Gradient Descent</vt:lpstr>
      <vt:lpstr>Learning the coefficients</vt:lpstr>
      <vt:lpstr>But what is the idea? </vt:lpstr>
      <vt:lpstr>But what is the idea? </vt:lpstr>
      <vt:lpstr>But what is the idea? </vt:lpstr>
      <vt:lpstr>Minimizing the Loss function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 (cont.)</vt:lpstr>
      <vt:lpstr>Gradient Descent (cont.)</vt:lpstr>
      <vt:lpstr>Gradient Descent</vt:lpstr>
      <vt:lpstr>Gradient Descent </vt:lpstr>
      <vt:lpstr>Gradient Descent Considerations  </vt:lpstr>
      <vt:lpstr>Gradient Descent Considerations  </vt:lpstr>
      <vt:lpstr>Calculate the Derivatives</vt:lpstr>
      <vt:lpstr>Chain Rule</vt:lpstr>
      <vt:lpstr>Logistic Regression derivatives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 </vt:lpstr>
      <vt:lpstr>Learning Rate</vt:lpstr>
      <vt:lpstr>PowerPoint Presentation</vt:lpstr>
      <vt:lpstr>Learning Rate</vt:lpstr>
      <vt:lpstr>Considerations </vt:lpstr>
      <vt:lpstr>Local vs Global Minima</vt:lpstr>
      <vt:lpstr>Local vs Global Minima</vt:lpstr>
      <vt:lpstr>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446</cp:revision>
  <cp:lastPrinted>2020-08-11T01:28:29Z</cp:lastPrinted>
  <dcterms:created xsi:type="dcterms:W3CDTF">2017-11-02T16:57:55Z</dcterms:created>
  <dcterms:modified xsi:type="dcterms:W3CDTF">2022-02-23T14:07:06Z</dcterms:modified>
</cp:coreProperties>
</file>